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65" r:id="rId5"/>
    <p:sldId id="257" r:id="rId6"/>
    <p:sldId id="264" r:id="rId7"/>
    <p:sldId id="259" r:id="rId8"/>
    <p:sldId id="260" r:id="rId9"/>
    <p:sldId id="261" r:id="rId10"/>
    <p:sldId id="266" r:id="rId11"/>
    <p:sldId id="267" r:id="rId12"/>
    <p:sldId id="262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68" r:id="rId24"/>
    <p:sldId id="269" r:id="rId25"/>
    <p:sldId id="271" r:id="rId26"/>
    <p:sldId id="272" r:id="rId27"/>
    <p:sldId id="273" r:id="rId28"/>
    <p:sldId id="274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4" autoAdjust="0"/>
    <p:restoredTop sz="94660"/>
  </p:normalViewPr>
  <p:slideViewPr>
    <p:cSldViewPr>
      <p:cViewPr varScale="1">
        <p:scale>
          <a:sx n="78" d="100"/>
          <a:sy n="78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51FE5F-751C-4B9C-A8E6-1C6EBC43AAC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CC6FDA8-92A4-41D1-9BE8-4CFE70FD72C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FE5F-751C-4B9C-A8E6-1C6EBC43AAC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FDA8-92A4-41D1-9BE8-4CFE70FD7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FE5F-751C-4B9C-A8E6-1C6EBC43AAC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FDA8-92A4-41D1-9BE8-4CFE70FD7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FE5F-751C-4B9C-A8E6-1C6EBC43AAC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FDA8-92A4-41D1-9BE8-4CFE70FD7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FE5F-751C-4B9C-A8E6-1C6EBC43AAC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FDA8-92A4-41D1-9BE8-4CFE70FD7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FE5F-751C-4B9C-A8E6-1C6EBC43AAC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FDA8-92A4-41D1-9BE8-4CFE70FD72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FE5F-751C-4B9C-A8E6-1C6EBC43AAC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FDA8-92A4-41D1-9BE8-4CFE70FD7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FE5F-751C-4B9C-A8E6-1C6EBC43AAC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FDA8-92A4-41D1-9BE8-4CFE70FD7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FE5F-751C-4B9C-A8E6-1C6EBC43AAC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FDA8-92A4-41D1-9BE8-4CFE70FD7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FE5F-751C-4B9C-A8E6-1C6EBC43AAC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FDA8-92A4-41D1-9BE8-4CFE70FD72C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FE5F-751C-4B9C-A8E6-1C6EBC43AAC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FDA8-92A4-41D1-9BE8-4CFE70FD7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51FE5F-751C-4B9C-A8E6-1C6EBC43AAC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CC6FDA8-92A4-41D1-9BE8-4CFE70FD72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88640"/>
            <a:ext cx="3672407" cy="2348880"/>
          </a:xfrm>
        </p:spPr>
        <p:txBody>
          <a:bodyPr>
            <a:normAutofit/>
          </a:bodyPr>
          <a:lstStyle/>
          <a:p>
            <a:r>
              <a:rPr lang="ru-RU" b="1" dirty="0" smtClean="0"/>
              <a:t>Мастер-класс </a:t>
            </a:r>
            <a:r>
              <a:rPr lang="ru-RU" b="1" dirty="0"/>
              <a:t>для педагогов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2420888"/>
            <a:ext cx="3583051" cy="326082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"Использование мнемотехник для развития речи детей</a:t>
            </a:r>
            <a:r>
              <a:rPr lang="ru-RU" sz="2800" b="1" dirty="0" smtClean="0">
                <a:solidFill>
                  <a:srgbClr val="FF0000"/>
                </a:solidFill>
              </a:rPr>
              <a:t>"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/>
              <a:t>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Подготовила: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Тузуркаева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Х.М.</a:t>
            </a:r>
          </a:p>
        </p:txBody>
      </p:sp>
    </p:spTree>
    <p:extLst>
      <p:ext uri="{BB962C8B-B14F-4D97-AF65-F5344CB8AC3E}">
        <p14:creationId xmlns:p14="http://schemas.microsoft.com/office/powerpoint/2010/main" val="331904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136904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9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7900" b="1" dirty="0" smtClean="0">
                <a:solidFill>
                  <a:srgbClr val="FF0000"/>
                </a:solidFill>
              </a:rPr>
              <a:t>Мнемотаблица </a:t>
            </a:r>
            <a:r>
              <a:rPr lang="ru-RU" sz="7900" b="1" dirty="0">
                <a:solidFill>
                  <a:srgbClr val="FF0000"/>
                </a:solidFill>
              </a:rPr>
              <a:t>загадки </a:t>
            </a:r>
          </a:p>
        </p:txBody>
      </p:sp>
    </p:spTree>
    <p:extLst>
      <p:ext uri="{BB962C8B-B14F-4D97-AF65-F5344CB8AC3E}">
        <p14:creationId xmlns:p14="http://schemas.microsoft.com/office/powerpoint/2010/main" val="344484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2693"/>
              </p:ext>
            </p:extLst>
          </p:nvPr>
        </p:nvGraphicFramePr>
        <p:xfrm>
          <a:off x="144462" y="0"/>
          <a:ext cx="8999537" cy="5832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2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1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effectLst/>
                      </a:endParaRPr>
                    </a:p>
                  </a:txBody>
                  <a:tcPr marL="18283" marR="18283" marT="18283" marB="182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283" marR="18283" marT="18283" marB="182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  100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3" marR="18283" marT="18283" marB="1828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3" marR="18283" marT="18283" marB="18283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283" marR="18283" marT="18283" marB="182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283" marR="18283" marT="18283" marB="1828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50" name="Рисунок 20" descr="https://arhivurokov.ru/kopilka/up/html/2017/03/16/k_58cab690ddedd/400941_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" y="0"/>
            <a:ext cx="2913062" cy="331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Рисунок 21" descr="https://arhivurokov.ru/kopilka/up/html/2017/03/16/k_58cab690ddedd/400941_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97" y="0"/>
            <a:ext cx="3270250" cy="33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22" descr="https://arhivurokov.ru/kopilka/up/html/2017/03/16/k_58cab690ddedd/400941_2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47" y="1"/>
            <a:ext cx="2984103" cy="33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23" descr="https://arhivurokov.ru/kopilka/up/html/2017/03/16/k_58cab690ddedd/400941_2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" y="3396643"/>
            <a:ext cx="2913063" cy="345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24" descr="https://arhivurokov.ru/kopilka/up/html/2017/03/16/k_58cab690ddedd/400941_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90" y="3396642"/>
            <a:ext cx="3190758" cy="34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25" descr="https://arhivurokov.ru/kopilka/up/html/2017/03/16/k_58cab690ddedd/400941_25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47" y="3396641"/>
            <a:ext cx="3131841" cy="345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913063" y="2324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5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b="1" dirty="0" smtClean="0">
              <a:solidFill>
                <a:srgbClr val="C00000"/>
              </a:solidFill>
            </a:endParaRPr>
          </a:p>
          <a:p>
            <a:r>
              <a:rPr lang="ru-RU" sz="6600" b="1" dirty="0" smtClean="0">
                <a:solidFill>
                  <a:srgbClr val="C00000"/>
                </a:solidFill>
              </a:rPr>
              <a:t>Красная девица</a:t>
            </a:r>
          </a:p>
          <a:p>
            <a:r>
              <a:rPr lang="ru-RU" sz="6600" b="1" dirty="0" smtClean="0">
                <a:solidFill>
                  <a:srgbClr val="C00000"/>
                </a:solidFill>
              </a:rPr>
              <a:t>Сидит в темнице,</a:t>
            </a:r>
          </a:p>
          <a:p>
            <a:r>
              <a:rPr lang="ru-RU" sz="6600" b="1" dirty="0" smtClean="0">
                <a:solidFill>
                  <a:srgbClr val="C00000"/>
                </a:solidFill>
              </a:rPr>
              <a:t>А коса на улице.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16832"/>
              </p:ext>
            </p:extLst>
          </p:nvPr>
        </p:nvGraphicFramePr>
        <p:xfrm>
          <a:off x="107505" y="260648"/>
          <a:ext cx="9252518" cy="6596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1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6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600" dirty="0">
                          <a:effectLst/>
                        </a:rPr>
                        <a:t> </a:t>
                      </a:r>
                      <a:r>
                        <a:rPr lang="ru-RU" sz="9600" dirty="0" smtClean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ru-RU" sz="96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600" dirty="0">
                          <a:solidFill>
                            <a:srgbClr val="00B0F0"/>
                          </a:solidFill>
                          <a:effectLst/>
                        </a:rPr>
                        <a:t> </a:t>
                      </a:r>
                      <a:endParaRPr lang="ru-RU" sz="9600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600" dirty="0" smtClean="0">
                          <a:solidFill>
                            <a:srgbClr val="00B0F0"/>
                          </a:solidFill>
                          <a:effectLst/>
                        </a:rPr>
                        <a:t>  1</a:t>
                      </a:r>
                      <a:endParaRPr lang="ru-RU" sz="9600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Рисунок 26" descr="https://arhivurokov.ru/kopilka/up/html/2017/03/16/k_58cab690ddedd/400941_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22627"/>
            <a:ext cx="2304256" cy="234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7" descr="https://arhivurokov.ru/kopilka/up/html/2017/03/16/k_58cab690ddedd/400941_2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6574"/>
            <a:ext cx="22322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41823" y="30686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3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3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8000" b="1" dirty="0">
                <a:solidFill>
                  <a:srgbClr val="FF0000"/>
                </a:solidFill>
              </a:rPr>
              <a:t> </a:t>
            </a:r>
            <a:endParaRPr lang="ru-RU" sz="8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«</a:t>
            </a:r>
            <a:r>
              <a:rPr lang="ru-RU" sz="8000" b="1" dirty="0">
                <a:solidFill>
                  <a:srgbClr val="FF0000"/>
                </a:solidFill>
              </a:rPr>
              <a:t>Семь раз отмерь, один раз отрежь»</a:t>
            </a:r>
          </a:p>
        </p:txBody>
      </p:sp>
    </p:spTree>
    <p:extLst>
      <p:ext uri="{BB962C8B-B14F-4D97-AF65-F5344CB8AC3E}">
        <p14:creationId xmlns:p14="http://schemas.microsoft.com/office/powerpoint/2010/main" val="19136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264087"/>
              </p:ext>
            </p:extLst>
          </p:nvPr>
        </p:nvGraphicFramePr>
        <p:xfrm>
          <a:off x="395536" y="332656"/>
          <a:ext cx="8280920" cy="6264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4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="1" dirty="0">
                          <a:solidFill>
                            <a:srgbClr val="C00000"/>
                          </a:solidFill>
                          <a:effectLst/>
                        </a:rPr>
                        <a:t> Под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1" name="Рисунок 28" descr="https://arhivurokov.ru/kopilka/up/html/2017/03/16/k_58cab690ddedd/400941_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2088232" cy="246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29" descr="https://arhivurokov.ru/kopilka/up/html/2017/03/16/k_58cab690ddedd/400941_2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21602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30" descr="https://arhivurokov.ru/kopilka/up/html/2017/03/16/k_58cab690ddedd/400941_3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59758"/>
            <a:ext cx="2016224" cy="24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5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1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8000" dirty="0"/>
              <a:t>  </a:t>
            </a:r>
            <a:r>
              <a:rPr lang="ru-RU" sz="8000" b="1" dirty="0">
                <a:solidFill>
                  <a:srgbClr val="00B0F0"/>
                </a:solidFill>
              </a:rPr>
              <a:t>«Под лежачий камень вода не течёт»</a:t>
            </a:r>
          </a:p>
        </p:txBody>
      </p:sp>
    </p:spTree>
    <p:extLst>
      <p:ext uri="{BB962C8B-B14F-4D97-AF65-F5344CB8AC3E}">
        <p14:creationId xmlns:p14="http://schemas.microsoft.com/office/powerpoint/2010/main" val="146270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32649"/>
              </p:ext>
            </p:extLst>
          </p:nvPr>
        </p:nvGraphicFramePr>
        <p:xfrm>
          <a:off x="467544" y="476672"/>
          <a:ext cx="8136904" cy="5616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6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6" name="Рисунок 31" descr="https://arhivurokov.ru/kopilka/up/html/2017/03/16/k_58cab690ddedd/400941_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9" y="2073779"/>
            <a:ext cx="2036236" cy="26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32" descr="https://arhivurokov.ru/kopilka/up/html/2017/03/16/k_58cab690ddedd/400941_3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45" y="1484784"/>
            <a:ext cx="2233435" cy="24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33" descr="https://arhivurokov.ru/kopilka/up/html/2017/03/16/k_58cab690ddedd/400941_3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24" y="2073779"/>
            <a:ext cx="1936783" cy="254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34" descr="https://arhivurokov.ru/kopilka/up/html/2017/03/16/k_58cab690ddedd/400941_3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07" y="1484784"/>
            <a:ext cx="2160240" cy="25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68425" y="3292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47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9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</a:t>
            </a:r>
            <a:r>
              <a:rPr lang="ru-RU" sz="7200" b="1" dirty="0">
                <a:solidFill>
                  <a:srgbClr val="C00000"/>
                </a:solidFill>
              </a:rPr>
              <a:t>«Любишь кататься</a:t>
            </a:r>
            <a:r>
              <a:rPr lang="ru-RU" sz="7200" b="1" dirty="0" smtClean="0">
                <a:solidFill>
                  <a:srgbClr val="C00000"/>
                </a:solidFill>
              </a:rPr>
              <a:t>, люби </a:t>
            </a:r>
            <a:r>
              <a:rPr lang="ru-RU" sz="7200" b="1" dirty="0">
                <a:solidFill>
                  <a:srgbClr val="C00000"/>
                </a:solidFill>
              </a:rPr>
              <a:t>и саночки возить»</a:t>
            </a:r>
          </a:p>
        </p:txBody>
      </p:sp>
    </p:spTree>
    <p:extLst>
      <p:ext uri="{BB962C8B-B14F-4D97-AF65-F5344CB8AC3E}">
        <p14:creationId xmlns:p14="http://schemas.microsoft.com/office/powerpoint/2010/main" val="113808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78525"/>
              </p:ext>
            </p:extLst>
          </p:nvPr>
        </p:nvGraphicFramePr>
        <p:xfrm>
          <a:off x="539552" y="476672"/>
          <a:ext cx="8136904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00" name="Рисунок 35" descr="https://arhivurokov.ru/kopilka/up/html/2017/03/16/k_58cab690ddedd/400941_3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31503"/>
            <a:ext cx="2134343" cy="28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36" descr="https://arhivurokov.ru/kopilka/up/html/2017/03/16/k_58cab690ddedd/400941_3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30" y="1647099"/>
            <a:ext cx="1898105" cy="2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37" descr="https://arhivurokov.ru/kopilka/up/html/2017/03/16/k_58cab690ddedd/400941_3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044433"/>
            <a:ext cx="2016224" cy="27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2" descr="https://arhivurokov.ru/kopilka/up/html/2017/03/16/k_58cab690ddedd/400941_3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20" y="2044433"/>
            <a:ext cx="4857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68425" y="3297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5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9"/>
            <a:ext cx="8280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</a:t>
            </a:r>
            <a:r>
              <a:rPr lang="ru-RU" sz="6000" b="1" dirty="0">
                <a:solidFill>
                  <a:srgbClr val="C00000"/>
                </a:solidFill>
              </a:rPr>
              <a:t>Мнемотаблицы</a:t>
            </a:r>
            <a:r>
              <a:rPr lang="ru-RU" sz="3200" b="1" dirty="0">
                <a:solidFill>
                  <a:srgbClr val="C00000"/>
                </a:solidFill>
              </a:rPr>
              <a:t>-это дидактический материал. Их можно использовать для :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- обогащения словарного запаса ;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- обучения составлению рассказов ;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- пересказов художественной </a:t>
            </a:r>
            <a:r>
              <a:rPr lang="ru-RU" sz="3200" b="1" dirty="0" smtClean="0">
                <a:solidFill>
                  <a:srgbClr val="C00000"/>
                </a:solidFill>
              </a:rPr>
              <a:t>  литературы </a:t>
            </a:r>
            <a:r>
              <a:rPr lang="ru-RU" sz="3200" b="1" dirty="0">
                <a:solidFill>
                  <a:srgbClr val="C00000"/>
                </a:solidFill>
              </a:rPr>
              <a:t>;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- отгадывания и загадывания загадок ;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- заучивания стихотворений.</a:t>
            </a:r>
          </a:p>
        </p:txBody>
      </p:sp>
    </p:spTree>
    <p:extLst>
      <p:ext uri="{BB962C8B-B14F-4D97-AF65-F5344CB8AC3E}">
        <p14:creationId xmlns:p14="http://schemas.microsoft.com/office/powerpoint/2010/main" val="1177709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 </a:t>
            </a:r>
            <a:r>
              <a:rPr lang="ru-RU" sz="7200" b="1" dirty="0">
                <a:solidFill>
                  <a:srgbClr val="00B050"/>
                </a:solidFill>
              </a:rPr>
              <a:t>«Яблоко от яблони недалеко катится»</a:t>
            </a:r>
          </a:p>
        </p:txBody>
      </p:sp>
    </p:spTree>
    <p:extLst>
      <p:ext uri="{BB962C8B-B14F-4D97-AF65-F5344CB8AC3E}">
        <p14:creationId xmlns:p14="http://schemas.microsoft.com/office/powerpoint/2010/main" val="320955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49042"/>
              </p:ext>
            </p:extLst>
          </p:nvPr>
        </p:nvGraphicFramePr>
        <p:xfrm>
          <a:off x="395536" y="548680"/>
          <a:ext cx="8280920" cy="590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4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4" name="Рисунок 38" descr="https://arhivurokov.ru/kopilka/up/html/2017/03/16/k_58cab690ddedd/400941_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2" y="1844824"/>
            <a:ext cx="2069418" cy="271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39" descr="https://arhivurokov.ru/kopilka/up/html/2017/03/16/k_58cab690ddedd/400941_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27721"/>
            <a:ext cx="2088231" cy="27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40" descr="https://arhivurokov.ru/kopilka/up/html/2017/03/16/k_58cab690ddedd/400941_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795661"/>
            <a:ext cx="2160439" cy="273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41" descr="https://arhivurokov.ru/kopilka/up/html/2017/03/16/k_58cab690ddedd/400941_4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30" y="2227721"/>
            <a:ext cx="2016025" cy="26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68425" y="3363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29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55154"/>
              </p:ext>
            </p:extLst>
          </p:nvPr>
        </p:nvGraphicFramePr>
        <p:xfrm>
          <a:off x="1043608" y="2852936"/>
          <a:ext cx="6984776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6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68425" y="3363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56209"/>
            <a:ext cx="799288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785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403244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45638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1085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9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В </a:t>
            </a:r>
            <a:r>
              <a:rPr lang="ru-RU" sz="6600" b="1" dirty="0">
                <a:solidFill>
                  <a:srgbClr val="C00000"/>
                </a:solidFill>
              </a:rPr>
              <a:t>заключение </a:t>
            </a:r>
            <a:r>
              <a:rPr lang="ru-RU" sz="6600" b="1" dirty="0" smtClean="0">
                <a:solidFill>
                  <a:srgbClr val="C00000"/>
                </a:solidFill>
              </a:rPr>
              <a:t>мастер-класса я предлагаю </a:t>
            </a:r>
            <a:r>
              <a:rPr lang="ru-RU" sz="6600" b="1" dirty="0">
                <a:solidFill>
                  <a:srgbClr val="C00000"/>
                </a:solidFill>
              </a:rPr>
              <a:t>вам продолжить фразы :</a:t>
            </a:r>
          </a:p>
        </p:txBody>
      </p:sp>
    </p:spTree>
    <p:extLst>
      <p:ext uri="{BB962C8B-B14F-4D97-AF65-F5344CB8AC3E}">
        <p14:creationId xmlns:p14="http://schemas.microsoft.com/office/powerpoint/2010/main" val="4030711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- </a:t>
            </a:r>
            <a:r>
              <a:rPr lang="ru-RU" sz="9600" b="1" dirty="0">
                <a:solidFill>
                  <a:srgbClr val="C00000"/>
                </a:solidFill>
              </a:rPr>
              <a:t>Было интересно...</a:t>
            </a:r>
          </a:p>
        </p:txBody>
      </p:sp>
    </p:spTree>
    <p:extLst>
      <p:ext uri="{BB962C8B-B14F-4D97-AF65-F5344CB8AC3E}">
        <p14:creationId xmlns:p14="http://schemas.microsoft.com/office/powerpoint/2010/main" val="1081352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2089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</a:rPr>
              <a:t>Было </a:t>
            </a: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</a:rPr>
              <a:t>трудно, но</a:t>
            </a: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53564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026" y="836712"/>
            <a:ext cx="77764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ctr">
              <a:buFontTx/>
              <a:buChar char="-"/>
            </a:pPr>
            <a:endParaRPr lang="ru-RU" sz="9600" b="1" dirty="0" smtClean="0">
              <a:solidFill>
                <a:srgbClr val="C00000"/>
              </a:solidFill>
            </a:endParaRPr>
          </a:p>
          <a:p>
            <a:pPr marL="1143000" indent="-1143000" algn="ctr">
              <a:buFontTx/>
              <a:buChar char="-"/>
            </a:pPr>
            <a:r>
              <a:rPr lang="ru-RU" sz="9600" b="1" dirty="0" smtClean="0">
                <a:solidFill>
                  <a:srgbClr val="C00000"/>
                </a:solidFill>
              </a:rPr>
              <a:t>Я </a:t>
            </a:r>
            <a:r>
              <a:rPr lang="ru-RU" sz="9600" b="1" dirty="0">
                <a:solidFill>
                  <a:srgbClr val="C00000"/>
                </a:solidFill>
              </a:rPr>
              <a:t>поняла</a:t>
            </a:r>
            <a:r>
              <a:rPr lang="ru-RU" sz="96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что</a:t>
            </a:r>
            <a:r>
              <a:rPr lang="ru-RU" sz="9600" b="1" dirty="0">
                <a:solidFill>
                  <a:srgbClr val="C000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80524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ctr">
              <a:buFontTx/>
              <a:buChar char="-"/>
            </a:pPr>
            <a:endParaRPr lang="ru-RU" sz="9600" b="1" dirty="0" smtClean="0">
              <a:solidFill>
                <a:srgbClr val="00B0F0"/>
              </a:solidFill>
            </a:endParaRPr>
          </a:p>
          <a:p>
            <a:pPr marL="1143000" indent="-1143000" algn="ctr">
              <a:buFontTx/>
              <a:buChar char="-"/>
            </a:pPr>
            <a:r>
              <a:rPr lang="ru-RU" sz="9600" b="1" dirty="0" smtClean="0">
                <a:solidFill>
                  <a:srgbClr val="00B0F0"/>
                </a:solidFill>
              </a:rPr>
              <a:t>Теперь </a:t>
            </a:r>
          </a:p>
          <a:p>
            <a:pPr algn="ctr"/>
            <a:r>
              <a:rPr lang="ru-RU" sz="9600" b="1" dirty="0" smtClean="0">
                <a:solidFill>
                  <a:srgbClr val="00B0F0"/>
                </a:solidFill>
              </a:rPr>
              <a:t>      я </a:t>
            </a:r>
            <a:r>
              <a:rPr lang="ru-RU" sz="9600" b="1" dirty="0">
                <a:solidFill>
                  <a:srgbClr val="00B0F0"/>
                </a:solidFill>
              </a:rPr>
              <a:t>могу...</a:t>
            </a:r>
          </a:p>
        </p:txBody>
      </p:sp>
    </p:spTree>
    <p:extLst>
      <p:ext uri="{BB962C8B-B14F-4D97-AF65-F5344CB8AC3E}">
        <p14:creationId xmlns:p14="http://schemas.microsoft.com/office/powerpoint/2010/main" val="4006199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Желаем </a:t>
            </a:r>
            <a:r>
              <a:rPr lang="ru-RU" sz="6600" b="1" dirty="0">
                <a:solidFill>
                  <a:srgbClr val="FF0000"/>
                </a:solidFill>
              </a:rPr>
              <a:t>вам успехов и творчества в работе с детьми !</a:t>
            </a:r>
          </a:p>
        </p:txBody>
      </p:sp>
    </p:spTree>
    <p:extLst>
      <p:ext uri="{BB962C8B-B14F-4D97-AF65-F5344CB8AC3E}">
        <p14:creationId xmlns:p14="http://schemas.microsoft.com/office/powerpoint/2010/main" val="157527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3600" b="1" dirty="0">
                <a:solidFill>
                  <a:srgbClr val="C00000"/>
                </a:solidFill>
              </a:rPr>
              <a:t> Работа по мнемотаблице состоит из следующих этапов :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1. Рассматривание таблицы и разбор того, что на ней изображено.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2. Преобразование из абстрактных символов в образы.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3. Пересказ с опорой на символы (образы).</a:t>
            </a:r>
          </a:p>
        </p:txBody>
      </p:sp>
    </p:spTree>
    <p:extLst>
      <p:ext uri="{BB962C8B-B14F-4D97-AF65-F5344CB8AC3E}">
        <p14:creationId xmlns:p14="http://schemas.microsoft.com/office/powerpoint/2010/main" val="253615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Мнемотаблица для </a:t>
            </a:r>
            <a:r>
              <a:rPr lang="ru-RU" sz="6600" b="1" dirty="0">
                <a:solidFill>
                  <a:srgbClr val="C00000"/>
                </a:solidFill>
              </a:rPr>
              <a:t>заучивания стихотворения</a:t>
            </a:r>
            <a:r>
              <a:rPr lang="ru-RU" sz="6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404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87012"/>
              </p:ext>
            </p:extLst>
          </p:nvPr>
        </p:nvGraphicFramePr>
        <p:xfrm>
          <a:off x="-108520" y="0"/>
          <a:ext cx="9252519" cy="7270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1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У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ли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сы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В лесу глухом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Есть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нора-надёжный дом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Под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кустами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Ёж колючий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Нагребает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0" name="Рисунок 1" descr="https://arhivurokov.ru/kopilka/up/html/2017/03/16/k_58cab690ddedd/40094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1424"/>
            <a:ext cx="318212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2" descr="https://arhivurokov.ru/kopilka/up/html/2017/03/16/k_58cab690ddedd/400941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3024334" cy="26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3" descr="https://arhivurokov.ru/kopilka/up/html/2017/03/16/k_58cab690ddedd/400941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40" y="0"/>
            <a:ext cx="2897560" cy="26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4" descr="https://arhivurokov.ru/kopilka/up/html/2017/03/16/k_58cab690ddedd/400941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40" y="3501008"/>
            <a:ext cx="2830040" cy="30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5" descr="https://arhivurokov.ru/kopilka/up/html/2017/03/16/k_58cab690ddedd/400941_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86" y="3501008"/>
            <a:ext cx="3219673" cy="30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6" descr="https://arhivurokov.ru/kopilka/up/html/2017/03/16/k_58cab690ddedd/400941_6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501008"/>
            <a:ext cx="3119041" cy="30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84693"/>
              </p:ext>
            </p:extLst>
          </p:nvPr>
        </p:nvGraphicFramePr>
        <p:xfrm>
          <a:off x="-180528" y="-3"/>
          <a:ext cx="9324528" cy="8435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9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0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Листьев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кучу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Спит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r>
                        <a:rPr lang="ru-RU" sz="1200" dirty="0" smtClean="0">
                          <a:effectLst/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В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берлоге косолапый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До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весны сосёт там лапу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Есть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у каждого свой дом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Всем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тепло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, уютно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в нём.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6" name="Рисунок 7" descr="https://arhivurokov.ru/kopilka/up/html/2017/03/16/k_58cab690ddedd/400941_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3672408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Рисунок 8" descr="https://arhivurokov.ru/kopilka/up/html/2017/03/16/k_58cab690ddedd/400941_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1"/>
            <a:ext cx="2929717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9" descr="https://arhivurokov.ru/kopilka/up/html/2017/03/16/k_58cab690ddedd/400941_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97" y="-2"/>
            <a:ext cx="2722403" cy="33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10" descr="https://arhivurokov.ru/kopilka/up/html/2017/03/16/k_58cab690ddedd/400941_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717033"/>
            <a:ext cx="388843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11" descr="https://arhivurokov.ru/kopilka/up/html/2017/03/16/k_58cab690ddedd/400941_1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38985"/>
            <a:ext cx="2804483" cy="37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12" descr="https://arhivurokov.ru/kopilka/up/html/2017/03/16/k_58cab690ddedd/400941_12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97" y="3717033"/>
            <a:ext cx="272240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92720" y="17335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b="1" dirty="0" smtClean="0">
              <a:solidFill>
                <a:srgbClr val="00B050"/>
              </a:solidFill>
            </a:endParaRPr>
          </a:p>
          <a:p>
            <a:r>
              <a:rPr lang="ru-RU" sz="6000" b="1" dirty="0" smtClean="0">
                <a:solidFill>
                  <a:srgbClr val="00B050"/>
                </a:solidFill>
              </a:rPr>
              <a:t>Перед </a:t>
            </a:r>
            <a:r>
              <a:rPr lang="ru-RU" sz="6000" b="1" dirty="0">
                <a:solidFill>
                  <a:srgbClr val="00B050"/>
                </a:solidFill>
              </a:rPr>
              <a:t>нами ёлочка :</a:t>
            </a:r>
          </a:p>
          <a:p>
            <a:r>
              <a:rPr lang="ru-RU" sz="6000" b="1" dirty="0">
                <a:solidFill>
                  <a:srgbClr val="00B050"/>
                </a:solidFill>
              </a:rPr>
              <a:t>Шишечки</a:t>
            </a:r>
            <a:r>
              <a:rPr lang="ru-RU" sz="6000" b="1" dirty="0" smtClean="0">
                <a:solidFill>
                  <a:srgbClr val="00B050"/>
                </a:solidFill>
              </a:rPr>
              <a:t>, иголочки</a:t>
            </a:r>
            <a:r>
              <a:rPr lang="ru-RU" sz="6000" b="1" dirty="0">
                <a:solidFill>
                  <a:srgbClr val="00B050"/>
                </a:solidFill>
              </a:rPr>
              <a:t>.</a:t>
            </a:r>
          </a:p>
          <a:p>
            <a:r>
              <a:rPr lang="ru-RU" sz="6000" b="1" dirty="0">
                <a:solidFill>
                  <a:srgbClr val="00B050"/>
                </a:solidFill>
              </a:rPr>
              <a:t>Шарики</a:t>
            </a:r>
            <a:r>
              <a:rPr lang="ru-RU" sz="6000" b="1" dirty="0" smtClean="0">
                <a:solidFill>
                  <a:srgbClr val="00B050"/>
                </a:solidFill>
              </a:rPr>
              <a:t>, фонарики</a:t>
            </a:r>
            <a:r>
              <a:rPr lang="ru-RU" sz="6000" b="1" dirty="0">
                <a:solidFill>
                  <a:srgbClr val="00B050"/>
                </a:solidFill>
              </a:rPr>
              <a:t>,</a:t>
            </a:r>
          </a:p>
          <a:p>
            <a:r>
              <a:rPr lang="ru-RU" sz="6000" b="1" dirty="0">
                <a:solidFill>
                  <a:srgbClr val="00B050"/>
                </a:solidFill>
              </a:rPr>
              <a:t>Зайчики и свечки,</a:t>
            </a:r>
          </a:p>
          <a:p>
            <a:r>
              <a:rPr lang="ru-RU" sz="6000" b="1" dirty="0">
                <a:solidFill>
                  <a:srgbClr val="00B050"/>
                </a:solidFill>
              </a:rPr>
              <a:t>Звёзды</a:t>
            </a:r>
            <a:r>
              <a:rPr lang="ru-RU" sz="6000" b="1" dirty="0" smtClean="0">
                <a:solidFill>
                  <a:srgbClr val="00B050"/>
                </a:solidFill>
              </a:rPr>
              <a:t>, человечки</a:t>
            </a:r>
            <a:r>
              <a:rPr lang="ru-RU" sz="60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280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900" b="1" dirty="0" smtClean="0">
                <a:solidFill>
                  <a:srgbClr val="C00000"/>
                </a:solidFill>
              </a:rPr>
              <a:t>Мнемотаблицы для описательного рассказа</a:t>
            </a:r>
            <a:endParaRPr lang="ru-RU" sz="7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33896"/>
              </p:ext>
            </p:extLst>
          </p:nvPr>
        </p:nvGraphicFramePr>
        <p:xfrm>
          <a:off x="163104" y="0"/>
          <a:ext cx="8964488" cy="7345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6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Что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это?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Цвет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Форма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Вкус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Где растёт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Каков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на ощупь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74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  Что можно </a:t>
                      </a: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приготовить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9" name="Рисунок 13" descr="https://arhivurokov.ru/kopilka/up/html/2017/03/16/k_58cab690ddedd/400941_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192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Рисунок 14" descr="https://arhivurokov.ru/kopilka/up/html/2017/03/16/k_58cab690ddedd/400941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1"/>
            <a:ext cx="2973662" cy="192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15" descr="https://arhivurokov.ru/kopilka/up/html/2017/03/16/k_58cab690ddedd/400941_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192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16" descr="https://arhivurokov.ru/kopilka/up/html/2017/03/16/k_58cab690ddedd/400941_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" y="2670725"/>
            <a:ext cx="2990114" cy="221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17" descr="https://arhivurokov.ru/kopilka/up/html/2017/03/16/k_58cab690ddedd/400941_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98" y="2670725"/>
            <a:ext cx="3241113" cy="22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18" descr="https://arhivurokov.ru/kopilka/up/html/2017/03/16/k_58cab690ddedd/400941_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28" y="2670724"/>
            <a:ext cx="2762960" cy="22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9" descr="https://arhivurokov.ru/kopilka/up/html/2017/03/16/k_58cab690ddedd/400941_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73" y="5413176"/>
            <a:ext cx="6137234" cy="19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482</TotalTime>
  <Words>103</Words>
  <Application>Microsoft Office PowerPoint</Application>
  <PresentationFormat>Экран (4:3)</PresentationFormat>
  <Paragraphs>279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 2</vt:lpstr>
      <vt:lpstr>Остин</vt:lpstr>
      <vt:lpstr>Мастер-класс для педагогов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дерябина</dc:creator>
  <cp:lastModifiedBy>Zaira™</cp:lastModifiedBy>
  <cp:revision>27</cp:revision>
  <dcterms:created xsi:type="dcterms:W3CDTF">2017-11-15T10:09:20Z</dcterms:created>
  <dcterms:modified xsi:type="dcterms:W3CDTF">2021-02-10T12:20:17Z</dcterms:modified>
</cp:coreProperties>
</file>